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8" r:id="rId16"/>
    <p:sldId id="277" r:id="rId17"/>
    <p:sldId id="279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963048" y="306381"/>
            <a:ext cx="3815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682384" y="632949"/>
            <a:ext cx="381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240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</p:txBody>
      </p:sp>
      <p:grpSp>
        <p:nvGrpSpPr>
          <p:cNvPr id="9" name="Grupo 6"/>
          <p:cNvGrpSpPr/>
          <p:nvPr userDrawn="1"/>
        </p:nvGrpSpPr>
        <p:grpSpPr>
          <a:xfrm>
            <a:off x="44244" y="286771"/>
            <a:ext cx="8976073" cy="1036022"/>
            <a:chOff x="41803" y="131159"/>
            <a:chExt cx="8976073" cy="1036022"/>
          </a:xfrm>
        </p:grpSpPr>
        <p:sp>
          <p:nvSpPr>
            <p:cNvPr id="10" name="Rectangle: Rounded Corners 1"/>
            <p:cNvSpPr/>
            <p:nvPr/>
          </p:nvSpPr>
          <p:spPr>
            <a:xfrm>
              <a:off x="120262" y="268170"/>
              <a:ext cx="8897614" cy="762000"/>
            </a:xfrm>
            <a:prstGeom prst="roundRect">
              <a:avLst>
                <a:gd name="adj" fmla="val 50000"/>
              </a:avLst>
            </a:prstGeom>
            <a:solidFill>
              <a:srgbClr val="5A9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dirty="0"/>
            </a:p>
          </p:txBody>
        </p:sp>
        <p:sp>
          <p:nvSpPr>
            <p:cNvPr id="11" name="Rectangle 10"/>
            <p:cNvSpPr/>
            <p:nvPr/>
          </p:nvSpPr>
          <p:spPr>
            <a:xfrm rot="19690373">
              <a:off x="1501008" y="131159"/>
              <a:ext cx="45719" cy="1036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dirty="0"/>
            </a:p>
          </p:txBody>
        </p:sp>
        <p:pic>
          <p:nvPicPr>
            <p:cNvPr id="12" name="Imagen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3" y="178948"/>
              <a:ext cx="1438980" cy="954492"/>
            </a:xfrm>
            <a:prstGeom prst="rect">
              <a:avLst/>
            </a:prstGeom>
          </p:spPr>
        </p:pic>
      </p:grpSp>
      <p:grpSp>
        <p:nvGrpSpPr>
          <p:cNvPr id="13" name="25 Grupo"/>
          <p:cNvGrpSpPr/>
          <p:nvPr userDrawn="1"/>
        </p:nvGrpSpPr>
        <p:grpSpPr>
          <a:xfrm>
            <a:off x="631311" y="100460"/>
            <a:ext cx="1167730" cy="1183475"/>
            <a:chOff x="-53788" y="427512"/>
            <a:chExt cx="5378263" cy="5450774"/>
          </a:xfrm>
        </p:grpSpPr>
        <p:pic>
          <p:nvPicPr>
            <p:cNvPr id="14" name="26 Imagen" descr="prueba_2.png"/>
            <p:cNvPicPr>
              <a:picLocks noChangeAspect="1"/>
            </p:cNvPicPr>
            <p:nvPr/>
          </p:nvPicPr>
          <p:blipFill>
            <a:blip r:embed="rId3" cstate="print">
              <a:lum bright="4000" contrast="7000"/>
            </a:blip>
            <a:stretch>
              <a:fillRect/>
            </a:stretch>
          </p:blipFill>
          <p:spPr>
            <a:xfrm>
              <a:off x="-53788" y="427512"/>
              <a:ext cx="5231746" cy="5450774"/>
            </a:xfrm>
            <a:prstGeom prst="rect">
              <a:avLst/>
            </a:prstGeom>
          </p:spPr>
        </p:pic>
        <p:sp>
          <p:nvSpPr>
            <p:cNvPr id="15" name="33 Rectángulo"/>
            <p:cNvSpPr/>
            <p:nvPr/>
          </p:nvSpPr>
          <p:spPr>
            <a:xfrm>
              <a:off x="0" y="5438775"/>
              <a:ext cx="5324475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1374DCE-36E0-403B-A611-F3A5A4899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" y="5772311"/>
            <a:ext cx="1077592" cy="10718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21" y="5845144"/>
            <a:ext cx="957746" cy="950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21" y="5845144"/>
            <a:ext cx="957746" cy="950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74DCE-36E0-403B-A611-F3A5A48999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" y="5772311"/>
            <a:ext cx="1077592" cy="10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C0C5-CD0F-45C2-A4AB-FA4B376B4D02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0CDB5-3D97-4005-AFEB-E0EC32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64491" y="2173489"/>
            <a:ext cx="4579509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" y="1788"/>
            <a:ext cx="9296400" cy="70086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9069" y="1261885"/>
            <a:ext cx="11909594" cy="43908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374DCE-36E0-403B-A611-F3A5A489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2" y="1312000"/>
            <a:ext cx="2287715" cy="2287715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656" y="3616591"/>
            <a:ext cx="2056068" cy="20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74" y="751604"/>
            <a:ext cx="4369723" cy="2914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" y="3880617"/>
            <a:ext cx="2844449" cy="1832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-152399" y="0"/>
            <a:ext cx="9296399" cy="1261884"/>
          </a:xfrm>
          <a:prstGeom prst="rect">
            <a:avLst/>
          </a:prstGeom>
          <a:solidFill>
            <a:srgbClr val="0070C0">
              <a:alpha val="35000"/>
            </a:srgbClr>
          </a:solidFill>
          <a:effectLst>
            <a:outerShdw blurRad="50800" dist="50800" dir="5400000" algn="ctr" rotWithShape="0">
              <a:srgbClr val="000000">
                <a:alpha val="51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A Reduced Order Model for TOV Study in a Solar PV Project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56972" y="5652774"/>
            <a:ext cx="9300972" cy="1354217"/>
          </a:xfrm>
          <a:prstGeom prst="rect">
            <a:avLst/>
          </a:prstGeom>
          <a:solidFill>
            <a:srgbClr val="0070C0">
              <a:alpha val="35000"/>
            </a:srgbClr>
          </a:solidFill>
          <a:effectLst>
            <a:outerShdw blurRad="50800" dist="50800" dir="5400000" algn="ctr" rotWithShape="0">
              <a:srgbClr val="000000">
                <a:alpha val="51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2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latin typeface="Orator Std" charset="0"/>
              <a:ea typeface="Orator Std" charset="0"/>
              <a:cs typeface="Orator Std" charset="0"/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Ahmad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Abdullah and Billy Yancey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Electric Power Engineers, Inc.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739" y="3980498"/>
            <a:ext cx="3095773" cy="1994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3974348"/>
            <a:ext cx="3256291" cy="2098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82305" y="349873"/>
            <a:ext cx="7886700" cy="994172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Pseudo-Norton's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68" y="1497775"/>
            <a:ext cx="6238142" cy="44181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Scale one inverter to represent all inverters on the feeder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I</a:t>
            </a:r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nverter MVA rating must be scaled up by a factor equal to the total number of inverters on the feeder</a:t>
            </a:r>
          </a:p>
          <a:p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The controls of the inverter are to kept the same without any change as long as per unit is incorporated </a:t>
            </a:r>
          </a:p>
          <a:p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The values of the inductance and the capacitance of LC filter are also to be scaled up by the number of inverters (L divided by number of inverters, C multiplied by number of inverters)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ISU transformer MVA rating is also to be scaled up by a factor equal to the number of inverters without changing its per unit impedance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81" r="7596"/>
          <a:stretch/>
        </p:blipFill>
        <p:spPr>
          <a:xfrm>
            <a:off x="6238142" y="2223630"/>
            <a:ext cx="2776172" cy="22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5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53523" y="319820"/>
            <a:ext cx="7886700" cy="994172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Pseudo-Norton's Parallel Impedance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457325"/>
            <a:ext cx="6363434" cy="454342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F</a:t>
            </a:r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requency dependent impedance that captures the high frequency response of the cable sections in collector feeder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Two options:</a:t>
            </a:r>
          </a:p>
          <a:p>
            <a:pPr lvl="1"/>
            <a:r>
              <a:rPr lang="en-US" dirty="0">
                <a:latin typeface="Optima" charset="0"/>
                <a:ea typeface="Optima" charset="0"/>
                <a:cs typeface="Optima" charset="0"/>
              </a:rPr>
              <a:t>Perform a frequency scan on the feeder with all inverters removed from the project (ISU transformers have to be open-circuited as well as the feeder breaker). Using that frequency scan, the user can use vector fitting to construct a frequency dependent model. Passivity has to be enforced upon the resulting fitting by insuring that negative resistance is not a result of the fitting. Negative resistance causes instability in the EMT simulations</a:t>
            </a:r>
          </a:p>
          <a:p>
            <a:pPr lvl="1"/>
            <a:r>
              <a:rPr lang="en-US" dirty="0">
                <a:latin typeface="Optima" charset="0"/>
                <a:ea typeface="Optima" charset="0"/>
                <a:cs typeface="Optima" charset="0"/>
              </a:rPr>
              <a:t>Keep the feeder intact without performing a vector fitting. This means that the cable sections are to be kept in the model but without the inverters, LC filters or the ISU transformers</a:t>
            </a:r>
          </a:p>
          <a:p>
            <a:pPr lvl="1"/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The first cable section has to be removed from this frequency dependent impedance 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01" r="9250"/>
          <a:stretch/>
        </p:blipFill>
        <p:spPr>
          <a:xfrm>
            <a:off x="6363432" y="2164831"/>
            <a:ext cx="2592309" cy="19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1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167" y="1672590"/>
            <a:ext cx="6578193" cy="43982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C06641C-4FB6-4D49-AC48-96C57F7B04E6}"/>
              </a:ext>
            </a:extLst>
          </p:cNvPr>
          <p:cNvSpPr txBox="1">
            <a:spLocks/>
          </p:cNvSpPr>
          <p:nvPr/>
        </p:nvSpPr>
        <p:spPr>
          <a:xfrm>
            <a:off x="1553523" y="3198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TOV Scenarios</a:t>
            </a:r>
          </a:p>
        </p:txBody>
      </p:sp>
    </p:spTree>
    <p:extLst>
      <p:ext uri="{BB962C8B-B14F-4D97-AF65-F5344CB8AC3E}">
        <p14:creationId xmlns:p14="http://schemas.microsoft.com/office/powerpoint/2010/main" val="166482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42504" y="2106936"/>
            <a:ext cx="7886700" cy="2663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rator Std" charset="0"/>
                <a:ea typeface="Orator Std" charset="0"/>
                <a:cs typeface="Orator Std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1439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52232"/>
            <a:ext cx="9144000" cy="184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>
            <a:off x="0" y="-52232"/>
            <a:ext cx="9144000" cy="1844551"/>
          </a:xfrm>
        </p:spPr>
        <p:txBody>
          <a:bodyPr>
            <a:norm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34.5 kV bus three phase voltages </a:t>
            </a:r>
            <a:br>
              <a:rPr lang="en-US" sz="3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</a:br>
            <a:r>
              <a:rPr lang="en-US" sz="3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for capacitor bank energization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39" y="1861645"/>
            <a:ext cx="644022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52232"/>
            <a:ext cx="9144000" cy="184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31" y="1883529"/>
            <a:ext cx="6412786" cy="486960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52232"/>
            <a:ext cx="9144000" cy="1844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bg1"/>
                </a:solidFill>
                <a:latin typeface="Optima" charset="0"/>
              </a:rPr>
              <a:t>34.5 kV bus three phase voltages for feeder 1 tripping with capacitor banks OFF</a:t>
            </a:r>
          </a:p>
        </p:txBody>
      </p:sp>
    </p:spTree>
    <p:extLst>
      <p:ext uri="{BB962C8B-B14F-4D97-AF65-F5344CB8AC3E}">
        <p14:creationId xmlns:p14="http://schemas.microsoft.com/office/powerpoint/2010/main" val="83912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52232"/>
            <a:ext cx="9144000" cy="184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10" y="1843089"/>
            <a:ext cx="6536241" cy="48833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52232"/>
            <a:ext cx="9144000" cy="1895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bg1"/>
                </a:solidFill>
                <a:latin typeface="Optima" charset="0"/>
              </a:rPr>
              <a:t>34.5 kV bus three phase voltages for feeder 1 tripping with capacitor banks ON</a:t>
            </a:r>
          </a:p>
        </p:txBody>
      </p: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52232"/>
            <a:ext cx="9144000" cy="184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4" y="1820030"/>
            <a:ext cx="6550911" cy="499215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52232"/>
            <a:ext cx="9144000" cy="184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bg1"/>
                </a:solidFill>
                <a:latin typeface="Optima" charset="0"/>
              </a:rPr>
              <a:t>34.5 kV bus three phase voltages for LG fault and capacitor banks OFF</a:t>
            </a:r>
          </a:p>
        </p:txBody>
      </p: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4" y="351210"/>
            <a:ext cx="6714337" cy="1408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21398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Optima" charset="0"/>
                <a:ea typeface="Optima" charset="0"/>
                <a:cs typeface="Optima" charset="0"/>
              </a:rPr>
              <a:t>www.epeconsulting.com</a:t>
            </a:r>
            <a:endParaRPr lang="en-US" sz="2000" b="1" dirty="0">
              <a:solidFill>
                <a:srgbClr val="0070C0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8424" y="2889139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Questions?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63440"/>
            <a:ext cx="9144000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Orator Std" charset="0"/>
                <a:ea typeface="Orator Std" charset="0"/>
                <a:cs typeface="Orator Std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8830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108" y="1919905"/>
            <a:ext cx="7886700" cy="3344107"/>
          </a:xfrm>
        </p:spPr>
        <p:txBody>
          <a:bodyPr/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Aim &amp; motivation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Detailed system model 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Inverter benchmark tests 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Equivalencing methodology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TOV scenarios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Results</a:t>
            </a:r>
          </a:p>
          <a:p>
            <a:endParaRPr lang="en-US" dirty="0"/>
          </a:p>
        </p:txBody>
      </p:sp>
      <p:grpSp>
        <p:nvGrpSpPr>
          <p:cNvPr id="4" name="Grupo 6"/>
          <p:cNvGrpSpPr/>
          <p:nvPr/>
        </p:nvGrpSpPr>
        <p:grpSpPr>
          <a:xfrm>
            <a:off x="52550" y="322571"/>
            <a:ext cx="8976073" cy="1002281"/>
            <a:chOff x="41803" y="131159"/>
            <a:chExt cx="8976073" cy="1036022"/>
          </a:xfrm>
        </p:grpSpPr>
        <p:sp>
          <p:nvSpPr>
            <p:cNvPr id="5" name="Rectangle: Rounded Corners 1"/>
            <p:cNvSpPr/>
            <p:nvPr/>
          </p:nvSpPr>
          <p:spPr>
            <a:xfrm>
              <a:off x="120262" y="268170"/>
              <a:ext cx="8897614" cy="762000"/>
            </a:xfrm>
            <a:prstGeom prst="roundRect">
              <a:avLst>
                <a:gd name="adj" fmla="val 50000"/>
              </a:avLst>
            </a:prstGeom>
            <a:solidFill>
              <a:srgbClr val="5A9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dirty="0"/>
            </a:p>
          </p:txBody>
        </p:sp>
        <p:sp>
          <p:nvSpPr>
            <p:cNvPr id="6" name="Rectangle 5"/>
            <p:cNvSpPr/>
            <p:nvPr/>
          </p:nvSpPr>
          <p:spPr>
            <a:xfrm rot="19690373">
              <a:off x="1501008" y="131159"/>
              <a:ext cx="45719" cy="1036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dirty="0"/>
            </a:p>
          </p:txBody>
        </p:sp>
        <p:pic>
          <p:nvPicPr>
            <p:cNvPr id="7" name="Imagen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3" y="178948"/>
              <a:ext cx="1438980" cy="954492"/>
            </a:xfrm>
            <a:prstGeom prst="rect">
              <a:avLst/>
            </a:prstGeom>
          </p:spPr>
        </p:pic>
      </p:grpSp>
      <p:grpSp>
        <p:nvGrpSpPr>
          <p:cNvPr id="8" name="42 Grupo"/>
          <p:cNvGrpSpPr/>
          <p:nvPr/>
        </p:nvGrpSpPr>
        <p:grpSpPr>
          <a:xfrm>
            <a:off x="613108" y="100963"/>
            <a:ext cx="1164258" cy="1191247"/>
            <a:chOff x="-44263" y="633583"/>
            <a:chExt cx="5238884" cy="5492417"/>
          </a:xfrm>
        </p:grpSpPr>
        <p:pic>
          <p:nvPicPr>
            <p:cNvPr id="9" name="43 Imagen" descr="prueba_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4263" y="633583"/>
              <a:ext cx="5231746" cy="5012742"/>
            </a:xfrm>
            <a:prstGeom prst="rect">
              <a:avLst/>
            </a:prstGeom>
          </p:spPr>
        </p:pic>
        <p:sp>
          <p:nvSpPr>
            <p:cNvPr id="10" name="44 Rectángulo"/>
            <p:cNvSpPr/>
            <p:nvPr/>
          </p:nvSpPr>
          <p:spPr>
            <a:xfrm>
              <a:off x="13023" y="5640225"/>
              <a:ext cx="5181598" cy="485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18318" y="195645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9518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63970" y="381211"/>
            <a:ext cx="7886700" cy="994172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Aim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46" y="1705409"/>
            <a:ext cx="5807320" cy="4585687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Optima" charset="0"/>
                <a:ea typeface="Optima" charset="0"/>
                <a:cs typeface="Optima" charset="0"/>
              </a:rPr>
              <a:t>The main aim is to assess surge arrester capability within a substation </a:t>
            </a:r>
          </a:p>
          <a:p>
            <a:r>
              <a:rPr lang="en-US" sz="2600" dirty="0">
                <a:latin typeface="Optima" charset="0"/>
                <a:ea typeface="Optima" charset="0"/>
                <a:cs typeface="Optima" charset="0"/>
              </a:rPr>
              <a:t>To assess surge arresters, various scenarios need to be performed (load rejection, capacitor switching, faults, etc.) </a:t>
            </a:r>
          </a:p>
          <a:p>
            <a:r>
              <a:rPr lang="en-US" sz="2600" dirty="0">
                <a:latin typeface="Optima" charset="0"/>
                <a:ea typeface="Optima" charset="0"/>
                <a:cs typeface="Optima" charset="0"/>
              </a:rPr>
              <a:t>This requires an EMT model at the substation MV level </a:t>
            </a:r>
          </a:p>
          <a:p>
            <a:r>
              <a:rPr lang="en-US" sz="2600" dirty="0">
                <a:latin typeface="Optima" charset="0"/>
                <a:ea typeface="Optima" charset="0"/>
                <a:cs typeface="Optima" charset="0"/>
              </a:rPr>
              <a:t>Most, if not all, methods in literature equivalence renewable projects at POI HV level not substation MV level</a:t>
            </a:r>
          </a:p>
          <a:p>
            <a:r>
              <a:rPr lang="en-US" sz="2600" dirty="0">
                <a:latin typeface="Optima" charset="0"/>
                <a:ea typeface="Optima" charset="0"/>
                <a:cs typeface="Optima" charset="0"/>
              </a:rPr>
              <a:t>Extremely long simulation times because of large number of inverters (switches) in renewable projects</a:t>
            </a:r>
          </a:p>
          <a:p>
            <a:r>
              <a:rPr lang="en-US" sz="2600" dirty="0">
                <a:latin typeface="Optima" charset="0"/>
                <a:ea typeface="Optima" charset="0"/>
                <a:cs typeface="Optima" charset="0"/>
              </a:rPr>
              <a:t>The number of switches in EMT model must be reduced for faster simulations</a:t>
            </a:r>
          </a:p>
          <a:p>
            <a:endParaRPr lang="en-US" sz="2600" dirty="0">
              <a:latin typeface="Optima" charset="0"/>
              <a:ea typeface="Optima" charset="0"/>
              <a:cs typeface="Optima" charset="0"/>
            </a:endParaRPr>
          </a:p>
          <a:p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50" r="5214" b="3746"/>
          <a:stretch/>
        </p:blipFill>
        <p:spPr>
          <a:xfrm>
            <a:off x="5868866" y="1965081"/>
            <a:ext cx="3171825" cy="33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5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0635" y="370833"/>
            <a:ext cx="7886700" cy="994172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ffectLst/>
                <a:latin typeface="Orator Std" charset="0"/>
                <a:ea typeface="Orator Std" charset="0"/>
                <a:cs typeface="Orator Std" charset="0"/>
              </a:rPr>
              <a:t>Detailed System Model </a:t>
            </a:r>
            <a:endParaRPr lang="en-US" sz="3800" dirty="0">
              <a:solidFill>
                <a:schemeClr val="bg1"/>
              </a:solidFill>
              <a:latin typeface="Orator Std" charset="0"/>
              <a:ea typeface="Orator Std" charset="0"/>
              <a:cs typeface="Orator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0" y="1790936"/>
            <a:ext cx="5991959" cy="4537945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80 MW solar PV project</a:t>
            </a:r>
          </a:p>
          <a:p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45 inverters, each is capable of producing 1.8 MVA </a:t>
            </a:r>
          </a:p>
          <a:p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Each inverter block has a DC to AC stage, an LC filter and an inverter step up transformer (ISU) transformer </a:t>
            </a:r>
          </a:p>
          <a:p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Surge arresters exist at the beginning of each feeder inside the substation </a:t>
            </a:r>
          </a:p>
          <a:p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Surge </a:t>
            </a:r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a</a:t>
            </a:r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rresters are MOV with MCOV of 24.4 kV and an energy handling capability of 219 kJ </a:t>
            </a:r>
          </a:p>
          <a:p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Project c</a:t>
            </a:r>
            <a:r>
              <a:rPr lang="en-US" sz="2000" dirty="0">
                <a:effectLst/>
                <a:latin typeface="Optima" charset="0"/>
                <a:ea typeface="Optima" charset="0"/>
                <a:cs typeface="Optima" charset="0"/>
              </a:rPr>
              <a:t>onnects to the grid at 138 kV through the MPT which has a rating of 89 MVA </a:t>
            </a:r>
          </a:p>
          <a:p>
            <a:r>
              <a:rPr lang="en-US" sz="2000" dirty="0">
                <a:latin typeface="Optima" charset="0"/>
                <a:ea typeface="Optima" charset="0"/>
                <a:cs typeface="Optima" charset="0"/>
              </a:rPr>
              <a:t>Feeder breakers have grounding switches interlocked to ground the feeder within 1 cycle of opening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49" y="1462377"/>
            <a:ext cx="2904651" cy="431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55320" y="152854"/>
            <a:ext cx="8466365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Inverter Benchmark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Inverter response is fundamentally different from conventional synchronous machine</a:t>
                </a:r>
              </a:p>
              <a:p>
                <a:r>
                  <a:rPr lang="en-US" dirty="0">
                    <a:latin typeface="Optima" charset="0"/>
                    <a:ea typeface="Optima" charset="0"/>
                    <a:cs typeface="Optima" charset="0"/>
                  </a:rPr>
                  <a:t>For ungrounded synchronous machines, a </a:t>
                </a:r>
                <a:r>
                  <a:rPr lang="en-US" dirty="0">
                    <a:effectLst/>
                    <a:latin typeface="Optima" charset="0"/>
                    <a:ea typeface="Optima" charset="0"/>
                    <a:cs typeface="Optima" charset="0"/>
                  </a:rPr>
                  <a:t>single line to ground fault can cause the phase to ground voltage to increase by a factor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Optima" charset="0"/>
                            <a:cs typeface="Optima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effectLst/>
                            <a:latin typeface="Cambria Math" charset="0"/>
                            <a:ea typeface="Optima" charset="0"/>
                            <a:cs typeface="Optima" charset="0"/>
                          </a:rPr>
                          <m:t>3</m:t>
                        </m:r>
                      </m:e>
                    </m:rad>
                  </m:oMath>
                </a14:m>
                <a:endParaRPr lang="en-US" dirty="0">
                  <a:latin typeface="Optima" charset="0"/>
                  <a:ea typeface="Optima" charset="0"/>
                  <a:cs typeface="Optima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381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5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57350" y="201840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Inverter </a:t>
            </a:r>
            <a:r>
              <a:rPr lang="en-US" sz="3800" dirty="0">
                <a:solidFill>
                  <a:schemeClr val="bg1"/>
                </a:solidFill>
                <a:effectLst/>
                <a:latin typeface="Orator Std" charset="0"/>
                <a:ea typeface="Orator Std" charset="0"/>
                <a:cs typeface="Orator Std" charset="0"/>
              </a:rPr>
              <a:t>Phase A to Phase B fault </a:t>
            </a:r>
            <a:endParaRPr lang="en-US" sz="3800" dirty="0">
              <a:solidFill>
                <a:schemeClr val="bg1"/>
              </a:solidFill>
              <a:latin typeface="Orator Std" charset="0"/>
              <a:ea typeface="Orator Std" charset="0"/>
              <a:cs typeface="Orator Std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679235"/>
            <a:ext cx="5640753" cy="4458328"/>
          </a:xfrm>
        </p:spPr>
      </p:pic>
    </p:spTree>
    <p:extLst>
      <p:ext uri="{BB962C8B-B14F-4D97-AF65-F5344CB8AC3E}">
        <p14:creationId xmlns:p14="http://schemas.microsoft.com/office/powerpoint/2010/main" val="188590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22664" y="18551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Inverter </a:t>
            </a:r>
            <a:r>
              <a:rPr lang="en-US" sz="3800" dirty="0">
                <a:solidFill>
                  <a:schemeClr val="bg1"/>
                </a:solidFill>
                <a:effectLst/>
                <a:latin typeface="Orator Std" charset="0"/>
                <a:ea typeface="Orator Std" charset="0"/>
                <a:cs typeface="Orator Std" charset="0"/>
              </a:rPr>
              <a:t>load rejection test </a:t>
            </a:r>
            <a:endParaRPr lang="en-US" sz="3800" dirty="0">
              <a:solidFill>
                <a:schemeClr val="bg1"/>
              </a:solidFill>
              <a:latin typeface="Orator Std" charset="0"/>
              <a:ea typeface="Orator Std" charset="0"/>
              <a:cs typeface="Orator Std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61" y="2226469"/>
            <a:ext cx="3438879" cy="3263504"/>
          </a:xfrm>
        </p:spPr>
      </p:pic>
    </p:spTree>
    <p:extLst>
      <p:ext uri="{BB962C8B-B14F-4D97-AF65-F5344CB8AC3E}">
        <p14:creationId xmlns:p14="http://schemas.microsoft.com/office/powerpoint/2010/main" val="335317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38992" y="361769"/>
            <a:ext cx="7886700" cy="994172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Equivalencing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192"/>
            <a:ext cx="7886700" cy="4074978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We call it “Pseudo-Norton's Equivalent”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Each feeder by a pseudo-Norton's equivalent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Consists of two parts:</a:t>
            </a:r>
          </a:p>
          <a:p>
            <a:pPr lvl="1"/>
            <a:r>
              <a:rPr lang="en-US" dirty="0">
                <a:latin typeface="Optima" charset="0"/>
                <a:ea typeface="Optima" charset="0"/>
                <a:cs typeface="Optima" charset="0"/>
              </a:rPr>
              <a:t>Pseudo-Norton's Source</a:t>
            </a:r>
          </a:p>
          <a:p>
            <a:pPr lvl="1"/>
            <a:r>
              <a:rPr lang="en-US" dirty="0">
                <a:latin typeface="Optima" charset="0"/>
                <a:ea typeface="Optima" charset="0"/>
                <a:cs typeface="Optima" charset="0"/>
              </a:rPr>
              <a:t>Pseudo-Norton's Parallel Impedance</a:t>
            </a:r>
          </a:p>
          <a:p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The pseudo-Norton's source will be responsible for equivalencing the low frequency response of the feeder 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Pseudo-Norton's Parallel Impedance </a:t>
            </a:r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will be equivalencing the high frequency response of the feeder</a:t>
            </a:r>
          </a:p>
          <a:p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This means that the step response of the pseudo-Norton's source should correspond to the low frequency response portion of the overall feeder frequency response</a:t>
            </a:r>
          </a:p>
          <a:p>
            <a:r>
              <a:rPr lang="en-US" dirty="0">
                <a:effectLst/>
                <a:latin typeface="Optima" charset="0"/>
                <a:ea typeface="Optima" charset="0"/>
                <a:cs typeface="Optima" charset="0"/>
              </a:rPr>
              <a:t> This also means that the step response of the impedance in parallel should correspond to the high frequency response portion of the overall feeder frequency response. </a:t>
            </a:r>
          </a:p>
          <a:p>
            <a:endParaRPr lang="en-US" dirty="0"/>
          </a:p>
        </p:txBody>
      </p:sp>
      <p:sp>
        <p:nvSpPr>
          <p:cNvPr id="4" name="Arrow: Curved Right 3"/>
          <p:cNvSpPr/>
          <p:nvPr/>
        </p:nvSpPr>
        <p:spPr>
          <a:xfrm>
            <a:off x="503748" y="2713013"/>
            <a:ext cx="531545" cy="1177584"/>
          </a:xfrm>
          <a:custGeom>
            <a:avLst/>
            <a:gdLst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0" fmla="*/ 694592 w 694592"/>
              <a:gd name="connsiteY0" fmla="*/ 155644 h 1644162"/>
              <a:gd name="connsiteX1" fmla="*/ 4379 w 694592"/>
              <a:gd name="connsiteY1" fmla="*/ 771944 h 1644162"/>
              <a:gd name="connsiteX2" fmla="*/ 176813 w 694592"/>
              <a:gd name="connsiteY2" fmla="*/ 231442 h 1644162"/>
              <a:gd name="connsiteX3" fmla="*/ 694592 w 694592"/>
              <a:gd name="connsiteY3" fmla="*/ 0 h 1644162"/>
              <a:gd name="connsiteX4" fmla="*/ 694592 w 694592"/>
              <a:gd name="connsiteY4" fmla="*/ 155644 h 1644162"/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8" fmla="*/ 694592 w 694592"/>
              <a:gd name="connsiteY8" fmla="*/ 0 h 1644162"/>
              <a:gd name="connsiteX9" fmla="*/ 694592 w 694592"/>
              <a:gd name="connsiteY9" fmla="*/ 155644 h 1644162"/>
              <a:gd name="connsiteX10" fmla="*/ 4379 w 694592"/>
              <a:gd name="connsiteY10" fmla="*/ 771944 h 1644162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694595 w 694595"/>
              <a:gd name="connsiteY3" fmla="*/ 146606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67595 w 694595"/>
              <a:gd name="connsiteY3" fmla="*/ 14482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67595 w 694595"/>
              <a:gd name="connsiteY3" fmla="*/ 1448285 h 1652921"/>
              <a:gd name="connsiteX4" fmla="*/ 424232 w 694595"/>
              <a:gd name="connsiteY4" fmla="*/ 15894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0" fmla="*/ 694595 w 694595"/>
              <a:gd name="connsiteY0" fmla="*/ 155644 h 1652921"/>
              <a:gd name="connsiteX1" fmla="*/ 4382 w 694595"/>
              <a:gd name="connsiteY1" fmla="*/ 771944 h 1652921"/>
              <a:gd name="connsiteX2" fmla="*/ 176816 w 694595"/>
              <a:gd name="connsiteY2" fmla="*/ 231442 h 1652921"/>
              <a:gd name="connsiteX3" fmla="*/ 694595 w 694595"/>
              <a:gd name="connsiteY3" fmla="*/ 0 h 1652921"/>
              <a:gd name="connsiteX4" fmla="*/ 694595 w 694595"/>
              <a:gd name="connsiteY4" fmla="*/ 155644 h 16529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57435 w 694595"/>
              <a:gd name="connsiteY3" fmla="*/ 1460985 h 1652921"/>
              <a:gd name="connsiteX4" fmla="*/ 165152 w 694595"/>
              <a:gd name="connsiteY4" fmla="*/ 16529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8" fmla="*/ 694595 w 694595"/>
              <a:gd name="connsiteY8" fmla="*/ 0 h 1652921"/>
              <a:gd name="connsiteX9" fmla="*/ 694595 w 694595"/>
              <a:gd name="connsiteY9" fmla="*/ 155644 h 1652921"/>
              <a:gd name="connsiteX10" fmla="*/ 4382 w 694595"/>
              <a:gd name="connsiteY10" fmla="*/ 771944 h 165292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67595 w 694595"/>
              <a:gd name="connsiteY3" fmla="*/ 1448285 h 1658001"/>
              <a:gd name="connsiteX4" fmla="*/ 165152 w 694595"/>
              <a:gd name="connsiteY4" fmla="*/ 165800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0" fmla="*/ 694595 w 694595"/>
              <a:gd name="connsiteY0" fmla="*/ 155644 h 1658001"/>
              <a:gd name="connsiteX1" fmla="*/ 4382 w 694595"/>
              <a:gd name="connsiteY1" fmla="*/ 771944 h 1658001"/>
              <a:gd name="connsiteX2" fmla="*/ 176816 w 694595"/>
              <a:gd name="connsiteY2" fmla="*/ 231442 h 1658001"/>
              <a:gd name="connsiteX3" fmla="*/ 694595 w 694595"/>
              <a:gd name="connsiteY3" fmla="*/ 0 h 1658001"/>
              <a:gd name="connsiteX4" fmla="*/ 694595 w 694595"/>
              <a:gd name="connsiteY4" fmla="*/ 155644 h 165800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57435 w 694595"/>
              <a:gd name="connsiteY3" fmla="*/ 1460985 h 1658001"/>
              <a:gd name="connsiteX4" fmla="*/ 165152 w 694595"/>
              <a:gd name="connsiteY4" fmla="*/ 165292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8" fmla="*/ 694595 w 694595"/>
              <a:gd name="connsiteY8" fmla="*/ 0 h 1658001"/>
              <a:gd name="connsiteX9" fmla="*/ 694595 w 694595"/>
              <a:gd name="connsiteY9" fmla="*/ 155644 h 1658001"/>
              <a:gd name="connsiteX10" fmla="*/ 4382 w 694595"/>
              <a:gd name="connsiteY10" fmla="*/ 7719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79966 w 706966"/>
              <a:gd name="connsiteY3" fmla="*/ 1448285 h 1658001"/>
              <a:gd name="connsiteX4" fmla="*/ 177523 w 706966"/>
              <a:gd name="connsiteY4" fmla="*/ 1658001 h 1658001"/>
              <a:gd name="connsiteX5" fmla="*/ 436603 w 706966"/>
              <a:gd name="connsiteY5" fmla="*/ 148914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0" fmla="*/ 706966 w 706966"/>
              <a:gd name="connsiteY0" fmla="*/ 155644 h 1658001"/>
              <a:gd name="connsiteX1" fmla="*/ 16753 w 706966"/>
              <a:gd name="connsiteY1" fmla="*/ 771944 h 1658001"/>
              <a:gd name="connsiteX2" fmla="*/ 189187 w 706966"/>
              <a:gd name="connsiteY2" fmla="*/ 231442 h 1658001"/>
              <a:gd name="connsiteX3" fmla="*/ 706966 w 706966"/>
              <a:gd name="connsiteY3" fmla="*/ 0 h 1658001"/>
              <a:gd name="connsiteX4" fmla="*/ 706966 w 706966"/>
              <a:gd name="connsiteY4" fmla="*/ 1556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69806 w 706966"/>
              <a:gd name="connsiteY3" fmla="*/ 1460985 h 1658001"/>
              <a:gd name="connsiteX4" fmla="*/ 177523 w 706966"/>
              <a:gd name="connsiteY4" fmla="*/ 1652921 h 1658001"/>
              <a:gd name="connsiteX5" fmla="*/ 187683 w 706966"/>
              <a:gd name="connsiteY5" fmla="*/ 156788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8" fmla="*/ 706966 w 706966"/>
              <a:gd name="connsiteY8" fmla="*/ 0 h 1658001"/>
              <a:gd name="connsiteX9" fmla="*/ 706966 w 706966"/>
              <a:gd name="connsiteY9" fmla="*/ 155644 h 1658001"/>
              <a:gd name="connsiteX10" fmla="*/ 16753 w 70696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342966 w 708726"/>
              <a:gd name="connsiteY3" fmla="*/ 153464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726" h="1658001" stroke="0" extrusionOk="0">
                <a:moveTo>
                  <a:pt x="14134" y="694122"/>
                </a:moveTo>
                <a:cubicBezTo>
                  <a:pt x="14134" y="973073"/>
                  <a:pt x="-49903" y="1392564"/>
                  <a:pt x="207223" y="1501143"/>
                </a:cubicBezTo>
                <a:cubicBezTo>
                  <a:pt x="208070" y="1472798"/>
                  <a:pt x="208916" y="1444452"/>
                  <a:pt x="209763" y="1416107"/>
                </a:cubicBezTo>
                <a:lnTo>
                  <a:pt x="342966" y="1534645"/>
                </a:lnTo>
                <a:lnTo>
                  <a:pt x="179283" y="1658001"/>
                </a:lnTo>
                <a:lnTo>
                  <a:pt x="184363" y="1565346"/>
                </a:lnTo>
                <a:cubicBezTo>
                  <a:pt x="-72763" y="1456767"/>
                  <a:pt x="14134" y="1128716"/>
                  <a:pt x="14134" y="849765"/>
                </a:cubicBezTo>
                <a:lnTo>
                  <a:pt x="14134" y="694122"/>
                </a:lnTo>
                <a:close/>
              </a:path>
              <a:path w="708726" h="1658001" fill="darkenLess" stroke="0" extrusionOk="0">
                <a:moveTo>
                  <a:pt x="708726" y="155644"/>
                </a:moveTo>
                <a:cubicBezTo>
                  <a:pt x="355247" y="155644"/>
                  <a:pt x="58144" y="420931"/>
                  <a:pt x="18513" y="771944"/>
                </a:cubicBezTo>
                <a:cubicBezTo>
                  <a:pt x="-3671" y="575457"/>
                  <a:pt x="59054" y="378841"/>
                  <a:pt x="190947" y="231442"/>
                </a:cubicBezTo>
                <a:cubicBezTo>
                  <a:pt x="322719" y="84177"/>
                  <a:pt x="511040" y="0"/>
                  <a:pt x="708726" y="0"/>
                </a:cubicBezTo>
                <a:lnTo>
                  <a:pt x="708726" y="155644"/>
                </a:lnTo>
                <a:close/>
              </a:path>
              <a:path w="708726" h="1658001" fill="none" extrusionOk="0">
                <a:moveTo>
                  <a:pt x="14134" y="694122"/>
                </a:moveTo>
                <a:cubicBezTo>
                  <a:pt x="14134" y="973073"/>
                  <a:pt x="-47363" y="1397644"/>
                  <a:pt x="209763" y="1506223"/>
                </a:cubicBezTo>
                <a:lnTo>
                  <a:pt x="217383" y="1418647"/>
                </a:lnTo>
                <a:lnTo>
                  <a:pt x="335346" y="1537185"/>
                </a:lnTo>
                <a:lnTo>
                  <a:pt x="179283" y="1652921"/>
                </a:lnTo>
                <a:lnTo>
                  <a:pt x="189443" y="1567886"/>
                </a:lnTo>
                <a:cubicBezTo>
                  <a:pt x="-67683" y="1459307"/>
                  <a:pt x="14134" y="1128716"/>
                  <a:pt x="14134" y="849765"/>
                </a:cubicBezTo>
                <a:lnTo>
                  <a:pt x="14134" y="694122"/>
                </a:lnTo>
                <a:cubicBezTo>
                  <a:pt x="14134" y="310769"/>
                  <a:pt x="325113" y="0"/>
                  <a:pt x="708726" y="0"/>
                </a:cubicBezTo>
                <a:lnTo>
                  <a:pt x="708726" y="155644"/>
                </a:lnTo>
                <a:cubicBezTo>
                  <a:pt x="355247" y="155644"/>
                  <a:pt x="58144" y="420931"/>
                  <a:pt x="18513" y="771944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" name="Arrow: Curved Right 3"/>
          <p:cNvSpPr/>
          <p:nvPr/>
        </p:nvSpPr>
        <p:spPr>
          <a:xfrm>
            <a:off x="503748" y="2942717"/>
            <a:ext cx="531545" cy="1567737"/>
          </a:xfrm>
          <a:custGeom>
            <a:avLst/>
            <a:gdLst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0" fmla="*/ 694592 w 694592"/>
              <a:gd name="connsiteY0" fmla="*/ 155644 h 1644162"/>
              <a:gd name="connsiteX1" fmla="*/ 4379 w 694592"/>
              <a:gd name="connsiteY1" fmla="*/ 771944 h 1644162"/>
              <a:gd name="connsiteX2" fmla="*/ 176813 w 694592"/>
              <a:gd name="connsiteY2" fmla="*/ 231442 h 1644162"/>
              <a:gd name="connsiteX3" fmla="*/ 694592 w 694592"/>
              <a:gd name="connsiteY3" fmla="*/ 0 h 1644162"/>
              <a:gd name="connsiteX4" fmla="*/ 694592 w 694592"/>
              <a:gd name="connsiteY4" fmla="*/ 155644 h 1644162"/>
              <a:gd name="connsiteX0" fmla="*/ 0 w 694592"/>
              <a:gd name="connsiteY0" fmla="*/ 694122 h 1644162"/>
              <a:gd name="connsiteX1" fmla="*/ 424229 w 694592"/>
              <a:gd name="connsiteY1" fmla="*/ 1333503 h 1644162"/>
              <a:gd name="connsiteX2" fmla="*/ 424229 w 694592"/>
              <a:gd name="connsiteY2" fmla="*/ 1233227 h 1644162"/>
              <a:gd name="connsiteX3" fmla="*/ 694592 w 694592"/>
              <a:gd name="connsiteY3" fmla="*/ 1466065 h 1644162"/>
              <a:gd name="connsiteX4" fmla="*/ 424229 w 694592"/>
              <a:gd name="connsiteY4" fmla="*/ 1589421 h 1644162"/>
              <a:gd name="connsiteX5" fmla="*/ 424229 w 694592"/>
              <a:gd name="connsiteY5" fmla="*/ 1489146 h 1644162"/>
              <a:gd name="connsiteX6" fmla="*/ 0 w 694592"/>
              <a:gd name="connsiteY6" fmla="*/ 849765 h 1644162"/>
              <a:gd name="connsiteX7" fmla="*/ 0 w 694592"/>
              <a:gd name="connsiteY7" fmla="*/ 694122 h 1644162"/>
              <a:gd name="connsiteX8" fmla="*/ 694592 w 694592"/>
              <a:gd name="connsiteY8" fmla="*/ 0 h 1644162"/>
              <a:gd name="connsiteX9" fmla="*/ 694592 w 694592"/>
              <a:gd name="connsiteY9" fmla="*/ 155644 h 1644162"/>
              <a:gd name="connsiteX10" fmla="*/ 4379 w 694592"/>
              <a:gd name="connsiteY10" fmla="*/ 771944 h 1644162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694595 w 694595"/>
              <a:gd name="connsiteY3" fmla="*/ 146606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67595 w 694595"/>
              <a:gd name="connsiteY3" fmla="*/ 14482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0" fmla="*/ 694595 w 694595"/>
              <a:gd name="connsiteY0" fmla="*/ 155644 h 1589421"/>
              <a:gd name="connsiteX1" fmla="*/ 4382 w 694595"/>
              <a:gd name="connsiteY1" fmla="*/ 771944 h 1589421"/>
              <a:gd name="connsiteX2" fmla="*/ 176816 w 694595"/>
              <a:gd name="connsiteY2" fmla="*/ 231442 h 1589421"/>
              <a:gd name="connsiteX3" fmla="*/ 694595 w 694595"/>
              <a:gd name="connsiteY3" fmla="*/ 0 h 1589421"/>
              <a:gd name="connsiteX4" fmla="*/ 694595 w 694595"/>
              <a:gd name="connsiteY4" fmla="*/ 155644 h 1589421"/>
              <a:gd name="connsiteX0" fmla="*/ 3 w 694595"/>
              <a:gd name="connsiteY0" fmla="*/ 694122 h 1589421"/>
              <a:gd name="connsiteX1" fmla="*/ 424232 w 694595"/>
              <a:gd name="connsiteY1" fmla="*/ 1333503 h 1589421"/>
              <a:gd name="connsiteX2" fmla="*/ 424232 w 694595"/>
              <a:gd name="connsiteY2" fmla="*/ 1233227 h 1589421"/>
              <a:gd name="connsiteX3" fmla="*/ 557435 w 694595"/>
              <a:gd name="connsiteY3" fmla="*/ 1460985 h 1589421"/>
              <a:gd name="connsiteX4" fmla="*/ 424232 w 694595"/>
              <a:gd name="connsiteY4" fmla="*/ 1589421 h 1589421"/>
              <a:gd name="connsiteX5" fmla="*/ 424232 w 694595"/>
              <a:gd name="connsiteY5" fmla="*/ 1489146 h 1589421"/>
              <a:gd name="connsiteX6" fmla="*/ 3 w 694595"/>
              <a:gd name="connsiteY6" fmla="*/ 849765 h 1589421"/>
              <a:gd name="connsiteX7" fmla="*/ 3 w 694595"/>
              <a:gd name="connsiteY7" fmla="*/ 694122 h 1589421"/>
              <a:gd name="connsiteX8" fmla="*/ 694595 w 694595"/>
              <a:gd name="connsiteY8" fmla="*/ 0 h 1589421"/>
              <a:gd name="connsiteX9" fmla="*/ 694595 w 694595"/>
              <a:gd name="connsiteY9" fmla="*/ 155644 h 1589421"/>
              <a:gd name="connsiteX10" fmla="*/ 4382 w 694595"/>
              <a:gd name="connsiteY10" fmla="*/ 771944 h 15894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67595 w 694595"/>
              <a:gd name="connsiteY3" fmla="*/ 1448285 h 1652921"/>
              <a:gd name="connsiteX4" fmla="*/ 424232 w 694595"/>
              <a:gd name="connsiteY4" fmla="*/ 15894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0" fmla="*/ 694595 w 694595"/>
              <a:gd name="connsiteY0" fmla="*/ 155644 h 1652921"/>
              <a:gd name="connsiteX1" fmla="*/ 4382 w 694595"/>
              <a:gd name="connsiteY1" fmla="*/ 771944 h 1652921"/>
              <a:gd name="connsiteX2" fmla="*/ 176816 w 694595"/>
              <a:gd name="connsiteY2" fmla="*/ 231442 h 1652921"/>
              <a:gd name="connsiteX3" fmla="*/ 694595 w 694595"/>
              <a:gd name="connsiteY3" fmla="*/ 0 h 1652921"/>
              <a:gd name="connsiteX4" fmla="*/ 694595 w 694595"/>
              <a:gd name="connsiteY4" fmla="*/ 155644 h 1652921"/>
              <a:gd name="connsiteX0" fmla="*/ 3 w 694595"/>
              <a:gd name="connsiteY0" fmla="*/ 694122 h 1652921"/>
              <a:gd name="connsiteX1" fmla="*/ 424232 w 694595"/>
              <a:gd name="connsiteY1" fmla="*/ 1333503 h 1652921"/>
              <a:gd name="connsiteX2" fmla="*/ 424232 w 694595"/>
              <a:gd name="connsiteY2" fmla="*/ 1233227 h 1652921"/>
              <a:gd name="connsiteX3" fmla="*/ 557435 w 694595"/>
              <a:gd name="connsiteY3" fmla="*/ 1460985 h 1652921"/>
              <a:gd name="connsiteX4" fmla="*/ 165152 w 694595"/>
              <a:gd name="connsiteY4" fmla="*/ 1652921 h 1652921"/>
              <a:gd name="connsiteX5" fmla="*/ 424232 w 694595"/>
              <a:gd name="connsiteY5" fmla="*/ 1489146 h 1652921"/>
              <a:gd name="connsiteX6" fmla="*/ 3 w 694595"/>
              <a:gd name="connsiteY6" fmla="*/ 849765 h 1652921"/>
              <a:gd name="connsiteX7" fmla="*/ 3 w 694595"/>
              <a:gd name="connsiteY7" fmla="*/ 694122 h 1652921"/>
              <a:gd name="connsiteX8" fmla="*/ 694595 w 694595"/>
              <a:gd name="connsiteY8" fmla="*/ 0 h 1652921"/>
              <a:gd name="connsiteX9" fmla="*/ 694595 w 694595"/>
              <a:gd name="connsiteY9" fmla="*/ 155644 h 1652921"/>
              <a:gd name="connsiteX10" fmla="*/ 4382 w 694595"/>
              <a:gd name="connsiteY10" fmla="*/ 771944 h 165292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67595 w 694595"/>
              <a:gd name="connsiteY3" fmla="*/ 1448285 h 1658001"/>
              <a:gd name="connsiteX4" fmla="*/ 165152 w 694595"/>
              <a:gd name="connsiteY4" fmla="*/ 165800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0" fmla="*/ 694595 w 694595"/>
              <a:gd name="connsiteY0" fmla="*/ 155644 h 1658001"/>
              <a:gd name="connsiteX1" fmla="*/ 4382 w 694595"/>
              <a:gd name="connsiteY1" fmla="*/ 771944 h 1658001"/>
              <a:gd name="connsiteX2" fmla="*/ 176816 w 694595"/>
              <a:gd name="connsiteY2" fmla="*/ 231442 h 1658001"/>
              <a:gd name="connsiteX3" fmla="*/ 694595 w 694595"/>
              <a:gd name="connsiteY3" fmla="*/ 0 h 1658001"/>
              <a:gd name="connsiteX4" fmla="*/ 694595 w 694595"/>
              <a:gd name="connsiteY4" fmla="*/ 155644 h 1658001"/>
              <a:gd name="connsiteX0" fmla="*/ 3 w 694595"/>
              <a:gd name="connsiteY0" fmla="*/ 694122 h 1658001"/>
              <a:gd name="connsiteX1" fmla="*/ 424232 w 694595"/>
              <a:gd name="connsiteY1" fmla="*/ 1333503 h 1658001"/>
              <a:gd name="connsiteX2" fmla="*/ 424232 w 694595"/>
              <a:gd name="connsiteY2" fmla="*/ 1233227 h 1658001"/>
              <a:gd name="connsiteX3" fmla="*/ 557435 w 694595"/>
              <a:gd name="connsiteY3" fmla="*/ 1460985 h 1658001"/>
              <a:gd name="connsiteX4" fmla="*/ 165152 w 694595"/>
              <a:gd name="connsiteY4" fmla="*/ 1652921 h 1658001"/>
              <a:gd name="connsiteX5" fmla="*/ 424232 w 694595"/>
              <a:gd name="connsiteY5" fmla="*/ 1489146 h 1658001"/>
              <a:gd name="connsiteX6" fmla="*/ 3 w 694595"/>
              <a:gd name="connsiteY6" fmla="*/ 849765 h 1658001"/>
              <a:gd name="connsiteX7" fmla="*/ 3 w 694595"/>
              <a:gd name="connsiteY7" fmla="*/ 694122 h 1658001"/>
              <a:gd name="connsiteX8" fmla="*/ 694595 w 694595"/>
              <a:gd name="connsiteY8" fmla="*/ 0 h 1658001"/>
              <a:gd name="connsiteX9" fmla="*/ 694595 w 694595"/>
              <a:gd name="connsiteY9" fmla="*/ 155644 h 1658001"/>
              <a:gd name="connsiteX10" fmla="*/ 4382 w 694595"/>
              <a:gd name="connsiteY10" fmla="*/ 7719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79966 w 706966"/>
              <a:gd name="connsiteY3" fmla="*/ 1448285 h 1658001"/>
              <a:gd name="connsiteX4" fmla="*/ 177523 w 706966"/>
              <a:gd name="connsiteY4" fmla="*/ 1658001 h 1658001"/>
              <a:gd name="connsiteX5" fmla="*/ 436603 w 706966"/>
              <a:gd name="connsiteY5" fmla="*/ 148914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0" fmla="*/ 706966 w 706966"/>
              <a:gd name="connsiteY0" fmla="*/ 155644 h 1658001"/>
              <a:gd name="connsiteX1" fmla="*/ 16753 w 706966"/>
              <a:gd name="connsiteY1" fmla="*/ 771944 h 1658001"/>
              <a:gd name="connsiteX2" fmla="*/ 189187 w 706966"/>
              <a:gd name="connsiteY2" fmla="*/ 231442 h 1658001"/>
              <a:gd name="connsiteX3" fmla="*/ 706966 w 706966"/>
              <a:gd name="connsiteY3" fmla="*/ 0 h 1658001"/>
              <a:gd name="connsiteX4" fmla="*/ 706966 w 706966"/>
              <a:gd name="connsiteY4" fmla="*/ 155644 h 1658001"/>
              <a:gd name="connsiteX0" fmla="*/ 12374 w 706966"/>
              <a:gd name="connsiteY0" fmla="*/ 694122 h 1658001"/>
              <a:gd name="connsiteX1" fmla="*/ 436603 w 706966"/>
              <a:gd name="connsiteY1" fmla="*/ 1333503 h 1658001"/>
              <a:gd name="connsiteX2" fmla="*/ 436603 w 706966"/>
              <a:gd name="connsiteY2" fmla="*/ 1233227 h 1658001"/>
              <a:gd name="connsiteX3" fmla="*/ 569806 w 706966"/>
              <a:gd name="connsiteY3" fmla="*/ 1460985 h 1658001"/>
              <a:gd name="connsiteX4" fmla="*/ 177523 w 706966"/>
              <a:gd name="connsiteY4" fmla="*/ 1652921 h 1658001"/>
              <a:gd name="connsiteX5" fmla="*/ 187683 w 706966"/>
              <a:gd name="connsiteY5" fmla="*/ 1567886 h 1658001"/>
              <a:gd name="connsiteX6" fmla="*/ 12374 w 706966"/>
              <a:gd name="connsiteY6" fmla="*/ 849765 h 1658001"/>
              <a:gd name="connsiteX7" fmla="*/ 12374 w 706966"/>
              <a:gd name="connsiteY7" fmla="*/ 694122 h 1658001"/>
              <a:gd name="connsiteX8" fmla="*/ 706966 w 706966"/>
              <a:gd name="connsiteY8" fmla="*/ 0 h 1658001"/>
              <a:gd name="connsiteX9" fmla="*/ 706966 w 706966"/>
              <a:gd name="connsiteY9" fmla="*/ 155644 h 1658001"/>
              <a:gd name="connsiteX10" fmla="*/ 16753 w 70696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438363 w 708726"/>
              <a:gd name="connsiteY1" fmla="*/ 133350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438363 w 708726"/>
              <a:gd name="connsiteY2" fmla="*/ 123322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438363 w 708726"/>
              <a:gd name="connsiteY2" fmla="*/ 123322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571566 w 708726"/>
              <a:gd name="connsiteY3" fmla="*/ 14609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581726 w 708726"/>
              <a:gd name="connsiteY3" fmla="*/ 144828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  <a:gd name="connsiteX0" fmla="*/ 14134 w 708726"/>
              <a:gd name="connsiteY0" fmla="*/ 694122 h 1658001"/>
              <a:gd name="connsiteX1" fmla="*/ 207223 w 708726"/>
              <a:gd name="connsiteY1" fmla="*/ 1501143 h 1658001"/>
              <a:gd name="connsiteX2" fmla="*/ 209763 w 708726"/>
              <a:gd name="connsiteY2" fmla="*/ 1416107 h 1658001"/>
              <a:gd name="connsiteX3" fmla="*/ 342966 w 708726"/>
              <a:gd name="connsiteY3" fmla="*/ 1534645 h 1658001"/>
              <a:gd name="connsiteX4" fmla="*/ 179283 w 708726"/>
              <a:gd name="connsiteY4" fmla="*/ 1658001 h 1658001"/>
              <a:gd name="connsiteX5" fmla="*/ 184363 w 708726"/>
              <a:gd name="connsiteY5" fmla="*/ 156534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0" fmla="*/ 708726 w 708726"/>
              <a:gd name="connsiteY0" fmla="*/ 155644 h 1658001"/>
              <a:gd name="connsiteX1" fmla="*/ 18513 w 708726"/>
              <a:gd name="connsiteY1" fmla="*/ 771944 h 1658001"/>
              <a:gd name="connsiteX2" fmla="*/ 190947 w 708726"/>
              <a:gd name="connsiteY2" fmla="*/ 231442 h 1658001"/>
              <a:gd name="connsiteX3" fmla="*/ 708726 w 708726"/>
              <a:gd name="connsiteY3" fmla="*/ 0 h 1658001"/>
              <a:gd name="connsiteX4" fmla="*/ 708726 w 708726"/>
              <a:gd name="connsiteY4" fmla="*/ 155644 h 1658001"/>
              <a:gd name="connsiteX0" fmla="*/ 14134 w 708726"/>
              <a:gd name="connsiteY0" fmla="*/ 694122 h 1658001"/>
              <a:gd name="connsiteX1" fmla="*/ 209763 w 708726"/>
              <a:gd name="connsiteY1" fmla="*/ 1506223 h 1658001"/>
              <a:gd name="connsiteX2" fmla="*/ 217383 w 708726"/>
              <a:gd name="connsiteY2" fmla="*/ 1418647 h 1658001"/>
              <a:gd name="connsiteX3" fmla="*/ 335346 w 708726"/>
              <a:gd name="connsiteY3" fmla="*/ 1537185 h 1658001"/>
              <a:gd name="connsiteX4" fmla="*/ 179283 w 708726"/>
              <a:gd name="connsiteY4" fmla="*/ 1652921 h 1658001"/>
              <a:gd name="connsiteX5" fmla="*/ 189443 w 708726"/>
              <a:gd name="connsiteY5" fmla="*/ 1567886 h 1658001"/>
              <a:gd name="connsiteX6" fmla="*/ 14134 w 708726"/>
              <a:gd name="connsiteY6" fmla="*/ 849765 h 1658001"/>
              <a:gd name="connsiteX7" fmla="*/ 14134 w 708726"/>
              <a:gd name="connsiteY7" fmla="*/ 694122 h 1658001"/>
              <a:gd name="connsiteX8" fmla="*/ 708726 w 708726"/>
              <a:gd name="connsiteY8" fmla="*/ 0 h 1658001"/>
              <a:gd name="connsiteX9" fmla="*/ 708726 w 708726"/>
              <a:gd name="connsiteY9" fmla="*/ 155644 h 1658001"/>
              <a:gd name="connsiteX10" fmla="*/ 18513 w 708726"/>
              <a:gd name="connsiteY10" fmla="*/ 771944 h 16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726" h="1658001" stroke="0" extrusionOk="0">
                <a:moveTo>
                  <a:pt x="14134" y="694122"/>
                </a:moveTo>
                <a:cubicBezTo>
                  <a:pt x="14134" y="973073"/>
                  <a:pt x="-49903" y="1392564"/>
                  <a:pt x="207223" y="1501143"/>
                </a:cubicBezTo>
                <a:cubicBezTo>
                  <a:pt x="208070" y="1472798"/>
                  <a:pt x="208916" y="1444452"/>
                  <a:pt x="209763" y="1416107"/>
                </a:cubicBezTo>
                <a:lnTo>
                  <a:pt x="342966" y="1534645"/>
                </a:lnTo>
                <a:lnTo>
                  <a:pt x="179283" y="1658001"/>
                </a:lnTo>
                <a:lnTo>
                  <a:pt x="184363" y="1565346"/>
                </a:lnTo>
                <a:cubicBezTo>
                  <a:pt x="-72763" y="1456767"/>
                  <a:pt x="14134" y="1128716"/>
                  <a:pt x="14134" y="849765"/>
                </a:cubicBezTo>
                <a:lnTo>
                  <a:pt x="14134" y="694122"/>
                </a:lnTo>
                <a:close/>
              </a:path>
              <a:path w="708726" h="1658001" fill="darkenLess" stroke="0" extrusionOk="0">
                <a:moveTo>
                  <a:pt x="708726" y="155644"/>
                </a:moveTo>
                <a:cubicBezTo>
                  <a:pt x="355247" y="155644"/>
                  <a:pt x="58144" y="420931"/>
                  <a:pt x="18513" y="771944"/>
                </a:cubicBezTo>
                <a:cubicBezTo>
                  <a:pt x="-3671" y="575457"/>
                  <a:pt x="59054" y="378841"/>
                  <a:pt x="190947" y="231442"/>
                </a:cubicBezTo>
                <a:cubicBezTo>
                  <a:pt x="322719" y="84177"/>
                  <a:pt x="511040" y="0"/>
                  <a:pt x="708726" y="0"/>
                </a:cubicBezTo>
                <a:lnTo>
                  <a:pt x="708726" y="155644"/>
                </a:lnTo>
                <a:close/>
              </a:path>
              <a:path w="708726" h="1658001" fill="none" extrusionOk="0">
                <a:moveTo>
                  <a:pt x="14134" y="694122"/>
                </a:moveTo>
                <a:cubicBezTo>
                  <a:pt x="14134" y="973073"/>
                  <a:pt x="-47363" y="1397644"/>
                  <a:pt x="209763" y="1506223"/>
                </a:cubicBezTo>
                <a:lnTo>
                  <a:pt x="217383" y="1418647"/>
                </a:lnTo>
                <a:lnTo>
                  <a:pt x="335346" y="1537185"/>
                </a:lnTo>
                <a:lnTo>
                  <a:pt x="179283" y="1652921"/>
                </a:lnTo>
                <a:lnTo>
                  <a:pt x="189443" y="1567886"/>
                </a:lnTo>
                <a:cubicBezTo>
                  <a:pt x="-67683" y="1459307"/>
                  <a:pt x="14134" y="1128716"/>
                  <a:pt x="14134" y="849765"/>
                </a:cubicBezTo>
                <a:lnTo>
                  <a:pt x="14134" y="694122"/>
                </a:lnTo>
                <a:cubicBezTo>
                  <a:pt x="14134" y="310769"/>
                  <a:pt x="325113" y="0"/>
                  <a:pt x="708726" y="0"/>
                </a:cubicBezTo>
                <a:lnTo>
                  <a:pt x="708726" y="155644"/>
                </a:lnTo>
                <a:cubicBezTo>
                  <a:pt x="355247" y="155644"/>
                  <a:pt x="58144" y="420931"/>
                  <a:pt x="18513" y="771944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1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04" y="1645634"/>
            <a:ext cx="1417868" cy="38064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8" y="1645635"/>
            <a:ext cx="2538533" cy="3774281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497580" y="3167039"/>
            <a:ext cx="2522220" cy="937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1185780" y="5490210"/>
            <a:ext cx="239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Detailed System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4169" y="5490210"/>
            <a:ext cx="24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Reduced System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9812" y="3512886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Transformation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2B37E7-2FC4-4C8D-988C-97DEAC5345C5}"/>
              </a:ext>
            </a:extLst>
          </p:cNvPr>
          <p:cNvSpPr txBox="1">
            <a:spLocks/>
          </p:cNvSpPr>
          <p:nvPr/>
        </p:nvSpPr>
        <p:spPr>
          <a:xfrm>
            <a:off x="1738992" y="3617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chemeClr val="bg1"/>
                </a:solidFill>
                <a:latin typeface="Orator Std" charset="0"/>
                <a:ea typeface="Orator Std" charset="0"/>
                <a:cs typeface="Orator Std" charset="0"/>
              </a:rPr>
              <a:t>Equivalencing methodology</a:t>
            </a:r>
            <a:endParaRPr lang="en-US" sz="3800" dirty="0">
              <a:solidFill>
                <a:schemeClr val="bg1"/>
              </a:solidFill>
              <a:latin typeface="Orator Std" charset="0"/>
              <a:ea typeface="Orator Std" charset="0"/>
              <a:cs typeface="Orator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9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</TotalTime>
  <Words>719</Words>
  <Application>Microsoft Office PowerPoint</Application>
  <PresentationFormat>On-screen Show (4:3)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Century Gothic</vt:lpstr>
      <vt:lpstr>Optima</vt:lpstr>
      <vt:lpstr>Orator Std</vt:lpstr>
      <vt:lpstr>Office Theme</vt:lpstr>
      <vt:lpstr>PowerPoint Presentation</vt:lpstr>
      <vt:lpstr>Contents</vt:lpstr>
      <vt:lpstr>Aim &amp; motivation</vt:lpstr>
      <vt:lpstr>Detailed System Model </vt:lpstr>
      <vt:lpstr>Inverter Benchmark Tests</vt:lpstr>
      <vt:lpstr>Inverter Phase A to Phase B fault </vt:lpstr>
      <vt:lpstr>Inverter load rejection test </vt:lpstr>
      <vt:lpstr>Equivalencing methodology</vt:lpstr>
      <vt:lpstr>PowerPoint Presentation</vt:lpstr>
      <vt:lpstr>Pseudo-Norton's Source</vt:lpstr>
      <vt:lpstr>Pseudo-Norton's Parallel Impedance</vt:lpstr>
      <vt:lpstr>PowerPoint Presentation</vt:lpstr>
      <vt:lpstr>PowerPoint Presentation</vt:lpstr>
      <vt:lpstr>34.5 kV bus three phase voltages  for capacitor bank energization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Reduced Order Model for a TOV Study in a Solar PV Project</dc:title>
  <dc:creator>Hoba Abdullah</dc:creator>
  <cp:lastModifiedBy>Hoba Abdullah</cp:lastModifiedBy>
  <cp:revision>33</cp:revision>
  <dcterms:created xsi:type="dcterms:W3CDTF">2017-05-18T13:26:15Z</dcterms:created>
  <dcterms:modified xsi:type="dcterms:W3CDTF">2017-06-27T17:36:08Z</dcterms:modified>
</cp:coreProperties>
</file>